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2"/>
  </p:notesMasterIdLst>
  <p:handoutMasterIdLst>
    <p:handoutMasterId r:id="rId13"/>
  </p:handoutMasterIdLst>
  <p:sldIdLst>
    <p:sldId id="256" r:id="rId3"/>
    <p:sldId id="430" r:id="rId4"/>
    <p:sldId id="437" r:id="rId5"/>
    <p:sldId id="393" r:id="rId6"/>
    <p:sldId id="394" r:id="rId7"/>
    <p:sldId id="426" r:id="rId8"/>
    <p:sldId id="398" r:id="rId9"/>
    <p:sldId id="438" r:id="rId10"/>
    <p:sldId id="382" r:id="rId11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727"/>
    <a:srgbClr val="00B0F0"/>
    <a:srgbClr val="CC3399"/>
    <a:srgbClr val="FFC000"/>
    <a:srgbClr val="0099CC"/>
    <a:srgbClr val="FF0000"/>
    <a:srgbClr val="7030A0"/>
    <a:srgbClr val="35A36D"/>
    <a:srgbClr val="3399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0053" autoAdjust="0"/>
  </p:normalViewPr>
  <p:slideViewPr>
    <p:cSldViewPr>
      <p:cViewPr>
        <p:scale>
          <a:sx n="70" d="100"/>
          <a:sy n="70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Clienti\FCP\AssoInternet\2016\07.%20Luglio%202016\Elaborazioni%20Luglio%202016\Grafico%20Spaccatura%20Video%20Luglio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cat>
            <c:strRef>
              <c:f>Grafico!$A$2:$A$21</c:f>
              <c:strCache>
                <c:ptCount val="20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</c:strCache>
            </c:strRef>
          </c:cat>
          <c:val>
            <c:numRef>
              <c:f>Grafico!$C$2:$C$21</c:f>
              <c:numCache>
                <c:formatCode>0.0%</c:formatCode>
                <c:ptCount val="20"/>
                <c:pt idx="0">
                  <c:v>0.40375434177260988</c:v>
                </c:pt>
                <c:pt idx="1">
                  <c:v>0.35779118339541144</c:v>
                </c:pt>
                <c:pt idx="2">
                  <c:v>0.40474133693107356</c:v>
                </c:pt>
                <c:pt idx="3">
                  <c:v>0.35696029932480416</c:v>
                </c:pt>
                <c:pt idx="4">
                  <c:v>0.32373441465033304</c:v>
                </c:pt>
                <c:pt idx="5">
                  <c:v>0.3465052814809586</c:v>
                </c:pt>
                <c:pt idx="6">
                  <c:v>0.33324879445769279</c:v>
                </c:pt>
                <c:pt idx="7">
                  <c:v>0.33541341496168009</c:v>
                </c:pt>
                <c:pt idx="8">
                  <c:v>0.37377088909646189</c:v>
                </c:pt>
                <c:pt idx="9">
                  <c:v>0.36518058495555056</c:v>
                </c:pt>
                <c:pt idx="10">
                  <c:v>0.33766471770928791</c:v>
                </c:pt>
                <c:pt idx="11">
                  <c:v>0.35974603734371341</c:v>
                </c:pt>
                <c:pt idx="12" formatCode="General">
                  <c:v>0</c:v>
                </c:pt>
                <c:pt idx="13">
                  <c:v>0.25979374375355241</c:v>
                </c:pt>
                <c:pt idx="14">
                  <c:v>0.27948462520634376</c:v>
                </c:pt>
                <c:pt idx="15">
                  <c:v>0.28391236396552888</c:v>
                </c:pt>
                <c:pt idx="16">
                  <c:v>0.29537931099552434</c:v>
                </c:pt>
                <c:pt idx="17">
                  <c:v>0.28313690456016777</c:v>
                </c:pt>
                <c:pt idx="18">
                  <c:v>0.2239120276731312</c:v>
                </c:pt>
                <c:pt idx="19">
                  <c:v>0.2686557999798751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  <a:ln>
              <a:noFill/>
            </a:ln>
          </c:spPr>
          <c:invertIfNegative val="0"/>
          <c:cat>
            <c:strRef>
              <c:f>Grafico!$A$2:$A$21</c:f>
              <c:strCache>
                <c:ptCount val="20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</c:strCache>
            </c:strRef>
          </c:cat>
          <c:val>
            <c:numRef>
              <c:f>Grafico!$B$2:$B$21</c:f>
              <c:numCache>
                <c:formatCode>0.0%</c:formatCode>
                <c:ptCount val="20"/>
                <c:pt idx="0">
                  <c:v>0.59624565822739017</c:v>
                </c:pt>
                <c:pt idx="1">
                  <c:v>0.64220881660458862</c:v>
                </c:pt>
                <c:pt idx="2">
                  <c:v>0.59525866306892639</c:v>
                </c:pt>
                <c:pt idx="3">
                  <c:v>0.64303970067519567</c:v>
                </c:pt>
                <c:pt idx="4">
                  <c:v>0.67626558534966696</c:v>
                </c:pt>
                <c:pt idx="5">
                  <c:v>0.65349471851904151</c:v>
                </c:pt>
                <c:pt idx="6">
                  <c:v>0.66675120554230716</c:v>
                </c:pt>
                <c:pt idx="7">
                  <c:v>0.66458658503831991</c:v>
                </c:pt>
                <c:pt idx="8">
                  <c:v>0.62622911090353806</c:v>
                </c:pt>
                <c:pt idx="9">
                  <c:v>0.6348194150444495</c:v>
                </c:pt>
                <c:pt idx="10">
                  <c:v>0.66233528229071204</c:v>
                </c:pt>
                <c:pt idx="11">
                  <c:v>0.64025396265628665</c:v>
                </c:pt>
                <c:pt idx="12" formatCode="General">
                  <c:v>0</c:v>
                </c:pt>
                <c:pt idx="13">
                  <c:v>0.74020625624644742</c:v>
                </c:pt>
                <c:pt idx="14">
                  <c:v>0.72051537479365635</c:v>
                </c:pt>
                <c:pt idx="15">
                  <c:v>0.71608763603447112</c:v>
                </c:pt>
                <c:pt idx="16">
                  <c:v>0.70462068900447572</c:v>
                </c:pt>
                <c:pt idx="17">
                  <c:v>0.71686309543983207</c:v>
                </c:pt>
                <c:pt idx="18">
                  <c:v>0.77608797232686877</c:v>
                </c:pt>
                <c:pt idx="19">
                  <c:v>0.73134420002012501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88868736"/>
        <c:axId val="88870272"/>
      </c:barChart>
      <c:catAx>
        <c:axId val="8886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8870272"/>
        <c:crosses val="autoZero"/>
        <c:auto val="1"/>
        <c:lblAlgn val="ctr"/>
        <c:lblOffset val="100"/>
        <c:tickLblSkip val="1"/>
        <c:noMultiLvlLbl val="1"/>
      </c:catAx>
      <c:valAx>
        <c:axId val="88870272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888687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0315486485"/>
          <c:y val="0.87440404000755712"/>
          <c:w val="0.54580707306407361"/>
          <c:h val="0.1253968633049908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0.62141</cdr:x>
      <cdr:y>0.02815</cdr:y>
    </cdr:from>
    <cdr:to>
      <cdr:x>0.65941</cdr:x>
      <cdr:y>0.8984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5155145" y="115415"/>
          <a:ext cx="315245" cy="356817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1363"/>
            <a:ext cx="4967287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7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  <p:extLst>
      <p:ext uri="{BB962C8B-B14F-4D97-AF65-F5344CB8AC3E}">
        <p14:creationId xmlns:p14="http://schemas.microsoft.com/office/powerpoint/2010/main" val="2458138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14/09/2016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628800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LUGLIO 2016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14 settembre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889556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Luglio 2016</a:t>
            </a:r>
            <a:endParaRPr lang="it-IT" alt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33106" y="3645024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Luglio 2016</a:t>
            </a:r>
            <a:endParaRPr lang="it-IT" altLang="it-IT" dirty="0"/>
          </a:p>
        </p:txBody>
      </p:sp>
      <p:sp>
        <p:nvSpPr>
          <p:cNvPr id="8" name="Rettangolo 7"/>
          <p:cNvSpPr/>
          <p:nvPr/>
        </p:nvSpPr>
        <p:spPr>
          <a:xfrm>
            <a:off x="3793560" y="4210635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792791" y="1438534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949529"/>
              </p:ext>
            </p:extLst>
          </p:nvPr>
        </p:nvGraphicFramePr>
        <p:xfrm>
          <a:off x="35717" y="528481"/>
          <a:ext cx="9072567" cy="589435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5558"/>
                <a:gridCol w="572547"/>
                <a:gridCol w="576033"/>
                <a:gridCol w="576033"/>
                <a:gridCol w="576033"/>
                <a:gridCol w="576033"/>
                <a:gridCol w="576033"/>
                <a:gridCol w="576033"/>
                <a:gridCol w="576033"/>
                <a:gridCol w="579798"/>
                <a:gridCol w="572268"/>
                <a:gridCol w="579860"/>
                <a:gridCol w="572206"/>
                <a:gridCol w="576033"/>
                <a:gridCol w="576033"/>
                <a:gridCol w="57603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4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25.267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24.149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1.756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33.533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33.091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200,9%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49,1%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36.371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42.538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39.971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3.406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36.424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32.896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160,6%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-23,3%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-76,8%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36.458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42.510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37.967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3.535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41.974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43.824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40.761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4.344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95,3%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-83,2%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45.691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26.275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3.853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63,3%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-76,8%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14.951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38.201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43.219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2.582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43.838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2.726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3.937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253.112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235.111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9.600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22.917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138,7%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1.715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2.411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40,6%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880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-35,0%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265.307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261.010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441.187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22.210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3.118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49274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935644"/>
              </p:ext>
            </p:extLst>
          </p:nvPr>
        </p:nvGraphicFramePr>
        <p:xfrm>
          <a:off x="126204" y="620688"/>
          <a:ext cx="8891592" cy="56886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8201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47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17.315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17.728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6.053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5.061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19,0%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525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23.985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25.514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7.644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3.039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36.371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20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32.240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30.311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10.088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28.156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26.694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6.435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6.823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3.607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36.458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32.962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31.375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41.974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31.018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11.398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-21,5%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45.691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21.620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21.705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6.114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6.124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-25,8%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10.906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27.902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32.695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9.339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4.558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7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37.036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80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189.061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184.345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51.549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54.403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24.697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22.262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265.307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261.010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331.919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92.022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44.227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715641"/>
              </p:ext>
            </p:extLst>
          </p:nvPr>
        </p:nvGraphicFramePr>
        <p:xfrm>
          <a:off x="233983" y="827947"/>
          <a:ext cx="8676034" cy="511952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71532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</a:tblGrid>
              <a:tr h="28759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5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16.887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16.813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4.749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22.698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8.076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28.328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27.890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-13,9%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25.008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22.637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28.953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8.748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8.785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1.899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-21,5%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27.963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8.794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9.071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2.298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19.858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20.214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6.207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5.097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1.515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11.730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25.802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32.499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2.331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84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171.592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164.564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52.633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51.089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14.093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12.728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3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298.885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94.533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24.031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643243"/>
              </p:ext>
            </p:extLst>
          </p:nvPr>
        </p:nvGraphicFramePr>
        <p:xfrm>
          <a:off x="233999" y="763852"/>
          <a:ext cx="8676003" cy="523573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58769"/>
                <a:gridCol w="592913"/>
                <a:gridCol w="611174"/>
                <a:gridCol w="630410"/>
                <a:gridCol w="702632"/>
                <a:gridCol w="666039"/>
                <a:gridCol w="720080"/>
                <a:gridCol w="792088"/>
                <a:gridCol w="720080"/>
                <a:gridCol w="702113"/>
                <a:gridCol w="666039"/>
                <a:gridCol w="720080"/>
                <a:gridCol w="593586"/>
              </a:tblGrid>
              <a:tr h="43204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67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%*</a:t>
                      </a:r>
                      <a:endParaRPr lang="it-IT" sz="16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1.075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2.254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1.640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5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1.124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3.030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2.127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7,3%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36.371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4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1.796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4.072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4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1.752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3.166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36.458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3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2.117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41.974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1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2.137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4.393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45.691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8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-48,9%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1.410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1.987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31.261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6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4.163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5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4.865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52.309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1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3.326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3.160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11.411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23.663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18.058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24,5%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265.307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261.010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5.301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45.418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468.169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  <p:sp>
        <p:nvSpPr>
          <p:cNvPr id="2" name="Rettangolo 1"/>
          <p:cNvSpPr/>
          <p:nvPr/>
        </p:nvSpPr>
        <p:spPr>
          <a:xfrm>
            <a:off x="683568" y="6237312"/>
            <a:ext cx="60486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* La </a:t>
            </a:r>
            <a:r>
              <a:rPr lang="it-IT" dirty="0" err="1"/>
              <a:t>Diff</a:t>
            </a:r>
            <a:r>
              <a:rPr lang="it-IT" dirty="0"/>
              <a:t>% di "Altre tipologie" è calcolata </a:t>
            </a:r>
            <a:r>
              <a:rPr lang="it-IT" dirty="0" smtClean="0"/>
              <a:t>comprendendo </a:t>
            </a:r>
            <a:r>
              <a:rPr lang="it-IT" dirty="0"/>
              <a:t>i valori della tipologia "Native"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662590"/>
              </p:ext>
            </p:extLst>
          </p:nvPr>
        </p:nvGraphicFramePr>
        <p:xfrm>
          <a:off x="216122" y="690116"/>
          <a:ext cx="8711757" cy="56192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007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22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08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2.106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3.109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3.515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2.600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5.819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8.076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3.577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5.260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5.574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7.784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2.700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-17,7%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4.865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5.303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2.487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5.916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6.298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7.040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9.071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65,3%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1.369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3.728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6.207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-17,9%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755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4.831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6.685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10.531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2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3.437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6.742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7.187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553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18.930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13.812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-27,0%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33.703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37.277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52.633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51.089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73,0%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3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33.890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60.644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94.533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 Luglio 2016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259632" y="112615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251520" y="1058410"/>
            <a:ext cx="8568952" cy="4746854"/>
            <a:chOff x="251520" y="1058410"/>
            <a:chExt cx="8568952" cy="4746854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2904996" y="1058410"/>
              <a:ext cx="821959" cy="300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6873447" y="1058410"/>
              <a:ext cx="805564" cy="3007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9" name="Grafico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28241259"/>
                </p:ext>
              </p:extLst>
            </p:nvPr>
          </p:nvGraphicFramePr>
          <p:xfrm>
            <a:off x="251520" y="1378913"/>
            <a:ext cx="8568952" cy="44263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862372" y="3271336"/>
              <a:ext cx="7884000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5670138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16425</TotalTime>
  <Words>1522</Words>
  <Application>Microsoft Office PowerPoint</Application>
  <PresentationFormat>Presentazione su schermo (4:3)</PresentationFormat>
  <Paragraphs>1034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1" baseType="lpstr">
      <vt:lpstr>1_Default Design</vt:lpstr>
      <vt:lpstr>Personalizza struttura</vt:lpstr>
      <vt:lpstr> PRESENTAZIONE  DATI LUGLIO 2016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1747</cp:revision>
  <cp:lastPrinted>2016-07-21T10:49:55Z</cp:lastPrinted>
  <dcterms:created xsi:type="dcterms:W3CDTF">2006-03-29T09:09:15Z</dcterms:created>
  <dcterms:modified xsi:type="dcterms:W3CDTF">2016-09-14T14:42:55Z</dcterms:modified>
</cp:coreProperties>
</file>